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6EA0DE-2E26-4503-9A38-9E0C0344F4F1}" type="datetimeFigureOut">
              <a:rPr lang="en-US" smtClean="0"/>
              <a:pPr/>
              <a:t>8/8/2021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4E15DE-9376-42A5-BB61-87FF65DB1A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A number of groups</a:t>
            </a:r>
            <a:r>
              <a:rPr lang="en-GB" sz="1200" b="1"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stated their services were open to all people but they did but not specifically targeting people with disabilities, mental health issues or autism.   Services were extensive and listed below; they ranged from cultural, sports activities to day services, women only services, support for women who experienced abuse, people seeking asylum to services for people who had sight impairment, people with mental health issues related to drug and alcohol issues. There were a small minority of groups supporting people with autism.</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84E15DE-9376-42A5-BB61-87FF65DB1AC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4E15DE-9376-42A5-BB61-87FF65DB1ACF}"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6BF6DE-464D-40CD-A00E-989C65D84783}" type="datetimeFigureOut">
              <a:rPr lang="en-US" smtClean="0"/>
              <a:pPr/>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6BF6DE-464D-40CD-A00E-989C65D84783}" type="datetimeFigureOut">
              <a:rPr lang="en-US" smtClean="0"/>
              <a:pPr/>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6BF6DE-464D-40CD-A00E-989C65D84783}" type="datetimeFigureOut">
              <a:rPr lang="en-US" smtClean="0"/>
              <a:pPr/>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6BF6DE-464D-40CD-A00E-989C65D84783}" type="datetimeFigureOut">
              <a:rPr lang="en-US" smtClean="0"/>
              <a:pPr/>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6BF6DE-464D-40CD-A00E-989C65D84783}" type="datetimeFigureOut">
              <a:rPr lang="en-US" smtClean="0"/>
              <a:pPr/>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6BF6DE-464D-40CD-A00E-989C65D84783}" type="datetimeFigureOut">
              <a:rPr lang="en-US" smtClean="0"/>
              <a:pPr/>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6BF6DE-464D-40CD-A00E-989C65D84783}" type="datetimeFigureOut">
              <a:rPr lang="en-US" smtClean="0"/>
              <a:pPr/>
              <a:t>8/8/2021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6BF6DE-464D-40CD-A00E-989C65D84783}" type="datetimeFigureOut">
              <a:rPr lang="en-US" smtClean="0"/>
              <a:pPr/>
              <a:t>8/8/2021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BF6DE-464D-40CD-A00E-989C65D84783}" type="datetimeFigureOut">
              <a:rPr lang="en-US" smtClean="0"/>
              <a:pPr/>
              <a:t>8/8/2021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6BF6DE-464D-40CD-A00E-989C65D84783}" type="datetimeFigureOut">
              <a:rPr lang="en-US" smtClean="0"/>
              <a:pPr/>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6BF6DE-464D-40CD-A00E-989C65D84783}" type="datetimeFigureOut">
              <a:rPr lang="en-US" smtClean="0"/>
              <a:pPr/>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CB66D-6820-4E66-94CD-2B3F75CDF9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6BF6DE-464D-40CD-A00E-989C65D84783}" type="datetimeFigureOut">
              <a:rPr lang="en-US" smtClean="0"/>
              <a:pPr/>
              <a:t>8/8/2021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CB66D-6820-4E66-94CD-2B3F75CDF9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cstate="print"/>
          <a:srcRect/>
          <a:stretch>
            <a:fillRect/>
          </a:stretch>
        </p:blipFill>
        <p:spPr bwMode="auto">
          <a:xfrm>
            <a:off x="971599" y="836712"/>
            <a:ext cx="2779359" cy="1440160"/>
          </a:xfrm>
          <a:prstGeom prst="rect">
            <a:avLst/>
          </a:prstGeom>
          <a:noFill/>
        </p:spPr>
      </p:pic>
      <p:pic>
        <p:nvPicPr>
          <p:cNvPr id="1025" name="Picture 3" descr="SWYT logo[2747]"/>
          <p:cNvPicPr>
            <a:picLocks noChangeAspect="1" noChangeArrowheads="1"/>
          </p:cNvPicPr>
          <p:nvPr/>
        </p:nvPicPr>
        <p:blipFill>
          <a:blip r:embed="rId3" cstate="print"/>
          <a:srcRect/>
          <a:stretch>
            <a:fillRect/>
          </a:stretch>
        </p:blipFill>
        <p:spPr bwMode="auto">
          <a:xfrm>
            <a:off x="6228184" y="5085184"/>
            <a:ext cx="2674938" cy="1173162"/>
          </a:xfrm>
          <a:prstGeom prst="rect">
            <a:avLst/>
          </a:prstGeom>
          <a:noFill/>
        </p:spPr>
      </p:pic>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395536" y="1879521"/>
            <a:ext cx="7812360" cy="23852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200" b="1"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2200" b="1" dirty="0">
              <a:latin typeface="Calibri"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200" b="1"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Mapping of third sector organisations in Kirklees which work with people with mental health issues, physical disabilities, learning disabilities and autism</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2857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normAutofit fontScale="90000"/>
          </a:bodyPr>
          <a:lstStyle/>
          <a:p>
            <a:r>
              <a:rPr lang="en-US" dirty="0" smtClean="0"/>
              <a:t>Standard Survey – added physical disabilities</a:t>
            </a:r>
            <a:br>
              <a:rPr lang="en-US" dirty="0" smtClean="0"/>
            </a:br>
            <a:endParaRPr lang="en-US" dirty="0"/>
          </a:p>
        </p:txBody>
      </p:sp>
      <p:sp>
        <p:nvSpPr>
          <p:cNvPr id="3" name="Content Placeholder 2"/>
          <p:cNvSpPr>
            <a:spLocks noGrp="1"/>
          </p:cNvSpPr>
          <p:nvPr>
            <p:ph idx="1"/>
          </p:nvPr>
        </p:nvSpPr>
        <p:spPr/>
        <p:txBody>
          <a:bodyPr/>
          <a:lstStyle/>
          <a:p>
            <a:r>
              <a:rPr lang="en-US" dirty="0" smtClean="0"/>
              <a:t>Promoted through TSL, networks: youth housing, mental health, domestic abuse</a:t>
            </a:r>
          </a:p>
          <a:p>
            <a:r>
              <a:rPr lang="en-US" dirty="0" smtClean="0"/>
              <a:t>63 replied</a:t>
            </a:r>
          </a:p>
          <a:p>
            <a:r>
              <a:rPr lang="en-US" dirty="0" smtClean="0"/>
              <a:t>32 phone interviews</a:t>
            </a:r>
          </a:p>
          <a:p>
            <a:r>
              <a:rPr lang="en-US" dirty="0" smtClean="0"/>
              <a:t>Ranged from outdoor activities for disabled to OT, Yoga, autism provision, stroke victims</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r>
              <a:rPr lang="en-US" sz="3200" b="1" dirty="0" smtClean="0"/>
              <a:t>Users</a:t>
            </a:r>
            <a:endParaRPr lang="en-US" sz="3200" b="1" dirty="0"/>
          </a:p>
        </p:txBody>
      </p:sp>
      <p:sp>
        <p:nvSpPr>
          <p:cNvPr id="3" name="Content Placeholder 2"/>
          <p:cNvSpPr>
            <a:spLocks noGrp="1"/>
          </p:cNvSpPr>
          <p:nvPr>
            <p:ph idx="1"/>
          </p:nvPr>
        </p:nvSpPr>
        <p:spPr>
          <a:xfrm>
            <a:off x="395536" y="692696"/>
            <a:ext cx="8229600" cy="5289451"/>
          </a:xfrm>
        </p:spPr>
        <p:txBody>
          <a:bodyPr>
            <a:normAutofit/>
          </a:bodyPr>
          <a:lstStyle/>
          <a:p>
            <a:pPr>
              <a:buNone/>
            </a:pPr>
            <a:endParaRPr lang="en-US" dirty="0" smtClean="0"/>
          </a:p>
          <a:p>
            <a:pPr>
              <a:buNone/>
            </a:pPr>
            <a:endParaRPr lang="en-US" dirty="0" smtClean="0"/>
          </a:p>
          <a:p>
            <a:endParaRPr lang="en-US" dirty="0" smtClean="0"/>
          </a:p>
          <a:p>
            <a:endParaRPr lang="en-US" dirty="0" smtClean="0"/>
          </a:p>
          <a:p>
            <a:endParaRPr lang="en-US" dirty="0" smtClean="0"/>
          </a:p>
          <a:p>
            <a:r>
              <a:rPr lang="en-US" sz="2400" dirty="0" smtClean="0"/>
              <a:t>Over half groups supported wide age range, children to adults</a:t>
            </a:r>
          </a:p>
          <a:p>
            <a:r>
              <a:rPr lang="en-US" sz="2400" dirty="0" smtClean="0"/>
              <a:t>Needs of users  – 1 specifically targeted autism, others mixed</a:t>
            </a:r>
            <a:endParaRPr lang="en-US" sz="2400" dirty="0" smtClean="0"/>
          </a:p>
          <a:p>
            <a:r>
              <a:rPr lang="en-US" sz="2400" dirty="0" smtClean="0"/>
              <a:t>Supported </a:t>
            </a:r>
            <a:r>
              <a:rPr lang="en-US" sz="2400" dirty="0" smtClean="0"/>
              <a:t>from 8 to </a:t>
            </a:r>
            <a:r>
              <a:rPr lang="en-US" sz="2400" dirty="0" smtClean="0"/>
              <a:t>3000 users, latter on line huge increase</a:t>
            </a:r>
          </a:p>
          <a:p>
            <a:r>
              <a:rPr lang="en-US" sz="2400" dirty="0" smtClean="0"/>
              <a:t>Half groups served all Kirklees, few groups smaller </a:t>
            </a:r>
            <a:r>
              <a:rPr lang="en-US" sz="2400" dirty="0" err="1" smtClean="0"/>
              <a:t>neighbourhoods</a:t>
            </a:r>
            <a:r>
              <a:rPr lang="en-US" sz="2400" dirty="0" smtClean="0"/>
              <a:t> eg Lindley, </a:t>
            </a:r>
            <a:r>
              <a:rPr lang="en-US" sz="2400" dirty="0" err="1" smtClean="0"/>
              <a:t>Almonbury</a:t>
            </a:r>
            <a:endParaRPr lang="en-US" sz="2400" dirty="0" smtClean="0"/>
          </a:p>
        </p:txBody>
      </p:sp>
      <p:pic>
        <p:nvPicPr>
          <p:cNvPr id="4" name="Picture 3" descr="Chart&#10;&#10;Description automatically generated"/>
          <p:cNvPicPr/>
          <p:nvPr/>
        </p:nvPicPr>
        <p:blipFill>
          <a:blip r:embed="rId2" cstate="print"/>
          <a:stretch>
            <a:fillRect/>
          </a:stretch>
        </p:blipFill>
        <p:spPr>
          <a:xfrm>
            <a:off x="899592" y="836712"/>
            <a:ext cx="5472608" cy="237626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3024336"/>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r>
            <a:br>
              <a:rPr lang="en-US" dirty="0" smtClean="0"/>
            </a:br>
            <a:r>
              <a:rPr lang="en-US" sz="3600" b="1" dirty="0" smtClean="0"/>
              <a:t>Income</a:t>
            </a:r>
            <a:r>
              <a:rPr lang="en-US" dirty="0" smtClean="0"/>
              <a:t/>
            </a:r>
            <a:br>
              <a:rPr lang="en-US" dirty="0" smtClean="0"/>
            </a:br>
            <a:r>
              <a:rPr lang="en-US" sz="3600" dirty="0" smtClean="0"/>
              <a:t>Large majority </a:t>
            </a:r>
            <a:r>
              <a:rPr lang="en-US" sz="3600" dirty="0" smtClean="0"/>
              <a:t>felt they were financially </a:t>
            </a:r>
            <a:r>
              <a:rPr lang="en-US" sz="3600" dirty="0" smtClean="0"/>
              <a:t>viable</a:t>
            </a:r>
            <a:br>
              <a:rPr lang="en-US" sz="3600" dirty="0" smtClean="0"/>
            </a:br>
            <a:r>
              <a:rPr lang="en-US" sz="3600" dirty="0" smtClean="0"/>
              <a:t>Over half </a:t>
            </a:r>
            <a:r>
              <a:rPr lang="en-US" sz="3600" dirty="0" smtClean="0"/>
              <a:t>groups lost income </a:t>
            </a:r>
            <a:r>
              <a:rPr lang="en-US" sz="3600" dirty="0" smtClean="0"/>
              <a:t>during 20/21</a:t>
            </a:r>
            <a:br>
              <a:rPr lang="en-US" sz="3600" dirty="0" smtClean="0"/>
            </a:br>
            <a:r>
              <a:rPr lang="en-US" sz="3600" dirty="0" smtClean="0"/>
              <a:t/>
            </a:r>
            <a:br>
              <a:rPr lang="en-US" sz="3600" dirty="0" smtClean="0"/>
            </a:br>
            <a:r>
              <a:rPr lang="en-US" sz="3600" dirty="0" smtClean="0"/>
              <a:t/>
            </a:r>
            <a:br>
              <a:rPr lang="en-US" sz="3600" dirty="0" smtClean="0"/>
            </a:br>
            <a:r>
              <a:rPr lang="en-US" sz="3600" b="1" dirty="0" smtClean="0"/>
              <a:t>Ethnicity</a:t>
            </a:r>
            <a:r>
              <a:rPr lang="en-US" sz="3600" dirty="0" smtClean="0"/>
              <a:t/>
            </a:r>
            <a:br>
              <a:rPr lang="en-US" sz="3600" dirty="0" smtClean="0"/>
            </a:br>
            <a:r>
              <a:rPr lang="en-US" sz="3600" dirty="0" smtClean="0"/>
              <a:t/>
            </a:r>
            <a:br>
              <a:rPr lang="en-US" sz="3600" dirty="0" smtClean="0"/>
            </a:br>
            <a:r>
              <a:rPr lang="en-US" dirty="0" smtClean="0"/>
              <a:t/>
            </a:r>
            <a:br>
              <a:rPr lang="en-US" dirty="0" smtClean="0"/>
            </a:br>
            <a:r>
              <a:rPr lang="en-US" dirty="0"/>
              <a:t/>
            </a:r>
            <a:br>
              <a:rPr lang="en-US" dirty="0"/>
            </a:br>
            <a:r>
              <a:rPr lang="en-US" dirty="0" smtClean="0"/>
              <a:t/>
            </a:r>
            <a:br>
              <a:rPr lang="en-US" dirty="0" smtClean="0"/>
            </a:br>
            <a:endParaRPr lang="en-US" dirty="0"/>
          </a:p>
        </p:txBody>
      </p:sp>
      <p:pic>
        <p:nvPicPr>
          <p:cNvPr id="4" name="Content Placeholder 3" descr="A picture containing graphical user interface&#10;&#10;Description automatically generated"/>
          <p:cNvPicPr>
            <a:picLocks noGrp="1"/>
          </p:cNvPicPr>
          <p:nvPr>
            <p:ph idx="1"/>
          </p:nvPr>
        </p:nvPicPr>
        <p:blipFill>
          <a:blip r:embed="rId3" cstate="print"/>
          <a:stretch>
            <a:fillRect/>
          </a:stretch>
        </p:blipFill>
        <p:spPr>
          <a:xfrm>
            <a:off x="683568" y="3212976"/>
            <a:ext cx="8229600" cy="209911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19256" cy="3298378"/>
          </a:xfrm>
        </p:spPr>
        <p:txBody>
          <a:bodyPr>
            <a:noAutofit/>
          </a:bodyPr>
          <a:lstStyle/>
          <a:p>
            <a:pPr algn="l"/>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r>
            <a:br>
              <a:rPr lang="en-GB" sz="1600" dirty="0" smtClean="0"/>
            </a:br>
            <a:r>
              <a:rPr lang="en-GB" sz="1600" dirty="0" smtClean="0"/>
              <a:t>                                            </a:t>
            </a:r>
            <a:r>
              <a:rPr lang="en-GB" sz="2400" b="1" dirty="0" smtClean="0"/>
              <a:t>Help to sustain organisation</a:t>
            </a:r>
            <a:br>
              <a:rPr lang="en-GB" sz="2400" b="1" dirty="0" smtClean="0"/>
            </a:br>
            <a:r>
              <a:rPr lang="en-GB" sz="1600" dirty="0" smtClean="0"/>
              <a:t/>
            </a:r>
            <a:br>
              <a:rPr lang="en-GB" sz="1600" dirty="0" smtClean="0"/>
            </a:br>
            <a:r>
              <a:rPr lang="en-GB" sz="1600" dirty="0" smtClean="0"/>
              <a:t>33</a:t>
            </a:r>
            <a:r>
              <a:rPr lang="en-GB" sz="1600" dirty="0"/>
              <a:t>% of respondents answered ‘Funding’ to this question.  </a:t>
            </a:r>
            <a:r>
              <a:rPr lang="en-GB" sz="1600" dirty="0" smtClean="0"/>
              <a:t/>
            </a:r>
            <a:br>
              <a:rPr lang="en-GB" sz="1600" dirty="0" smtClean="0"/>
            </a:br>
            <a:r>
              <a:rPr lang="en-GB" sz="1600" dirty="0" smtClean="0"/>
              <a:t/>
            </a:r>
            <a:br>
              <a:rPr lang="en-GB" sz="1600" dirty="0" smtClean="0"/>
            </a:br>
            <a:r>
              <a:rPr lang="en-GB" sz="1600" b="1" dirty="0" smtClean="0"/>
              <a:t>However many </a:t>
            </a:r>
            <a:r>
              <a:rPr lang="en-GB" sz="1600" b="1" dirty="0"/>
              <a:t>wanted support </a:t>
            </a:r>
            <a:r>
              <a:rPr lang="en-GB" sz="1600" b="1" dirty="0" smtClean="0"/>
              <a:t>to:</a:t>
            </a:r>
            <a:r>
              <a:rPr lang="en-GB" sz="1600" dirty="0" smtClean="0"/>
              <a:t/>
            </a:r>
            <a:br>
              <a:rPr lang="en-GB" sz="1600" dirty="0" smtClean="0"/>
            </a:br>
            <a:r>
              <a:rPr lang="en-GB" sz="1600" dirty="0" smtClean="0"/>
              <a:t>D</a:t>
            </a:r>
            <a:r>
              <a:rPr lang="en-GB" sz="1600" dirty="0" smtClean="0"/>
              <a:t>evelop business plan and </a:t>
            </a:r>
            <a:r>
              <a:rPr lang="en-GB" sz="1600" dirty="0"/>
              <a:t>promote </a:t>
            </a:r>
            <a:r>
              <a:rPr lang="en-GB" sz="1600" dirty="0" smtClean="0"/>
              <a:t>core business</a:t>
            </a:r>
            <a:br>
              <a:rPr lang="en-GB" sz="1600" dirty="0" smtClean="0"/>
            </a:br>
            <a:r>
              <a:rPr lang="en-GB" sz="1600" dirty="0" smtClean="0"/>
              <a:t>Link </a:t>
            </a:r>
            <a:r>
              <a:rPr lang="en-GB" sz="1600" dirty="0"/>
              <a:t>with other groups, connecting with other services </a:t>
            </a:r>
            <a:r>
              <a:rPr lang="en-GB" sz="1600" dirty="0" smtClean="0"/>
              <a:t/>
            </a:r>
            <a:br>
              <a:rPr lang="en-GB" sz="1600" dirty="0" smtClean="0"/>
            </a:br>
            <a:r>
              <a:rPr lang="en-GB" sz="1600" dirty="0" smtClean="0"/>
              <a:t>B</a:t>
            </a:r>
            <a:r>
              <a:rPr lang="en-GB" sz="1600" dirty="0" smtClean="0"/>
              <a:t>uilding  </a:t>
            </a:r>
            <a:r>
              <a:rPr lang="en-GB" sz="1600" dirty="0"/>
              <a:t>good relationships with other VCS groups and </a:t>
            </a:r>
            <a:r>
              <a:rPr lang="en-GB" sz="1600" dirty="0" smtClean="0"/>
              <a:t>commissioners</a:t>
            </a:r>
            <a:r>
              <a:rPr lang="en-US" sz="1600" dirty="0"/>
              <a:t/>
            </a:r>
            <a:br>
              <a:rPr lang="en-US" sz="1600" dirty="0"/>
            </a:br>
            <a:r>
              <a:rPr lang="en-GB" sz="1600" dirty="0"/>
              <a:t>Help recruiting and supporting volunteers</a:t>
            </a:r>
            <a:r>
              <a:rPr lang="en-US" sz="1600" dirty="0"/>
              <a:t/>
            </a:r>
            <a:br>
              <a:rPr lang="en-US" sz="1600" dirty="0"/>
            </a:br>
            <a:r>
              <a:rPr lang="en-US" sz="1600" dirty="0" smtClean="0"/>
              <a:t>Link </a:t>
            </a:r>
            <a:r>
              <a:rPr lang="en-GB" sz="1600" dirty="0" smtClean="0"/>
              <a:t>more </a:t>
            </a:r>
            <a:r>
              <a:rPr lang="en-GB" sz="1600" dirty="0"/>
              <a:t>with social </a:t>
            </a:r>
            <a:r>
              <a:rPr lang="en-GB" sz="1600" dirty="0" smtClean="0"/>
              <a:t>prescribing agenda</a:t>
            </a:r>
            <a:br>
              <a:rPr lang="en-GB" sz="1600" dirty="0" smtClean="0"/>
            </a:br>
            <a:r>
              <a:rPr lang="en-GB" sz="1600" dirty="0" smtClean="0"/>
              <a:t>One suggested an </a:t>
            </a:r>
            <a:r>
              <a:rPr lang="en-GB" sz="1600" dirty="0"/>
              <a:t>event to showcase their work, any contacts with other occupational </a:t>
            </a:r>
            <a:r>
              <a:rPr lang="en-GB" sz="1600" dirty="0" smtClean="0"/>
              <a:t>therapists, health </a:t>
            </a:r>
            <a:r>
              <a:rPr lang="en-GB" sz="1600" dirty="0" smtClean="0"/>
              <a:t>services </a:t>
            </a:r>
            <a:br>
              <a:rPr lang="en-GB" sz="1600" dirty="0" smtClean="0"/>
            </a:br>
            <a:r>
              <a:rPr lang="en-GB" sz="1600" dirty="0" smtClean="0"/>
              <a:t>Access </a:t>
            </a:r>
            <a:r>
              <a:rPr lang="en-GB" sz="1600" dirty="0" smtClean="0"/>
              <a:t>to free training outside normal working hours </a:t>
            </a:r>
            <a:r>
              <a:rPr lang="en-GB" sz="1600" dirty="0" smtClean="0"/>
              <a:t/>
            </a:r>
            <a:br>
              <a:rPr lang="en-GB" sz="1600" dirty="0" smtClean="0"/>
            </a:br>
            <a:r>
              <a:rPr lang="en-GB" sz="1600" dirty="0" smtClean="0"/>
              <a:t/>
            </a:r>
            <a:br>
              <a:rPr lang="en-GB" sz="1600" dirty="0" smtClean="0"/>
            </a:br>
            <a:r>
              <a:rPr lang="en-GB" sz="1600" b="1" dirty="0" smtClean="0"/>
              <a:t>Recognising value of VCS</a:t>
            </a:r>
            <a:r>
              <a:rPr lang="en-US" sz="1600" dirty="0"/>
              <a:t/>
            </a:r>
            <a:br>
              <a:rPr lang="en-US" sz="1600" dirty="0"/>
            </a:br>
            <a:r>
              <a:rPr lang="en-GB" sz="1600" dirty="0"/>
              <a:t>Parity of esteem between public sector and VCS</a:t>
            </a:r>
            <a:r>
              <a:rPr lang="en-US" sz="1600" dirty="0"/>
              <a:t/>
            </a:r>
            <a:br>
              <a:rPr lang="en-US" sz="1600" dirty="0"/>
            </a:br>
            <a:r>
              <a:rPr lang="en-GB" sz="1600" dirty="0" smtClean="0"/>
              <a:t>Organisations </a:t>
            </a:r>
            <a:r>
              <a:rPr lang="en-GB" sz="1600" dirty="0"/>
              <a:t>and funders to have meaningful strategies for voluntary sector inclusion </a:t>
            </a:r>
            <a:r>
              <a:rPr lang="en-US" sz="1600" dirty="0"/>
              <a:t/>
            </a:r>
            <a:br>
              <a:rPr lang="en-US" sz="1600" dirty="0"/>
            </a:br>
            <a:r>
              <a:rPr lang="en-GB" sz="1600" dirty="0"/>
              <a:t>Organisations and funding bodies have community and volunteer champions  </a:t>
            </a:r>
            <a:r>
              <a:rPr lang="en-US" sz="1600" dirty="0"/>
              <a:t/>
            </a:r>
            <a:br>
              <a:rPr lang="en-US" sz="1600" dirty="0"/>
            </a:br>
            <a:r>
              <a:rPr lang="en-GB" sz="1600" dirty="0" smtClean="0"/>
              <a:t/>
            </a:r>
            <a:br>
              <a:rPr lang="en-GB" sz="1600" dirty="0" smtClean="0"/>
            </a:br>
            <a:r>
              <a:rPr lang="en-US" sz="1600" dirty="0"/>
              <a:t/>
            </a:r>
            <a:br>
              <a:rPr lang="en-US" sz="1600" dirty="0"/>
            </a:b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t/>
            </a:r>
            <a:br>
              <a:rPr lang="en-US" sz="2800" b="1" dirty="0" smtClean="0"/>
            </a:br>
            <a:r>
              <a:rPr lang="en-US" sz="2800" b="1" dirty="0" smtClean="0"/>
              <a:t/>
            </a:r>
            <a:br>
              <a:rPr lang="en-US" sz="2800" b="1" dirty="0" smtClean="0"/>
            </a:br>
            <a:r>
              <a:rPr lang="en-US" sz="2800" b="1" dirty="0" smtClean="0"/>
              <a:t>Digital technology</a:t>
            </a:r>
            <a:br>
              <a:rPr lang="en-US" sz="2800" b="1" dirty="0" smtClean="0"/>
            </a:br>
            <a:r>
              <a:rPr lang="en-US" sz="2400" dirty="0" smtClean="0"/>
              <a:t>Only 3 groups did not use IT, no phone, no skills, worked outside and not needed</a:t>
            </a:r>
            <a:br>
              <a:rPr lang="en-US" sz="2400" dirty="0" smtClean="0"/>
            </a:br>
            <a:r>
              <a:rPr lang="en-US" sz="2800" b="1" dirty="0" smtClean="0"/>
              <a:t/>
            </a:r>
            <a:br>
              <a:rPr lang="en-US" sz="2800" b="1" dirty="0" smtClean="0"/>
            </a:br>
            <a:endParaRPr lang="en-US" sz="2800" b="1" dirty="0"/>
          </a:p>
        </p:txBody>
      </p:sp>
      <p:sp>
        <p:nvSpPr>
          <p:cNvPr id="3" name="Content Placeholder 2"/>
          <p:cNvSpPr>
            <a:spLocks noGrp="1"/>
          </p:cNvSpPr>
          <p:nvPr>
            <p:ph idx="1"/>
          </p:nvPr>
        </p:nvSpPr>
        <p:spPr/>
        <p:txBody>
          <a:bodyPr>
            <a:normAutofit fontScale="77500" lnSpcReduction="20000"/>
          </a:bodyPr>
          <a:lstStyle/>
          <a:p>
            <a:pPr algn="ctr">
              <a:buNone/>
            </a:pPr>
            <a:endParaRPr lang="en-GB" sz="2800" b="1" dirty="0" smtClean="0"/>
          </a:p>
          <a:p>
            <a:pPr algn="ctr">
              <a:buNone/>
            </a:pPr>
            <a:r>
              <a:rPr lang="en-GB" sz="2800" b="1" dirty="0" smtClean="0"/>
              <a:t>How should SWYFT engage with VCS in Kirklees?</a:t>
            </a:r>
          </a:p>
          <a:p>
            <a:endParaRPr lang="en-GB" sz="2800" dirty="0" smtClean="0"/>
          </a:p>
          <a:p>
            <a:r>
              <a:rPr lang="en-GB" sz="2800" dirty="0" smtClean="0"/>
              <a:t>Networking </a:t>
            </a:r>
            <a:r>
              <a:rPr lang="en-GB" sz="2800" dirty="0"/>
              <a:t>events with loose agenda to allow free dialogue </a:t>
            </a:r>
            <a:endParaRPr lang="en-US" sz="2800" dirty="0"/>
          </a:p>
          <a:p>
            <a:r>
              <a:rPr lang="en-GB" sz="2800" dirty="0"/>
              <a:t>Visits to groups</a:t>
            </a:r>
            <a:endParaRPr lang="en-US" sz="2800" dirty="0"/>
          </a:p>
          <a:p>
            <a:r>
              <a:rPr lang="en-GB" sz="2800" dirty="0"/>
              <a:t>Perhaps they could organise regular groups which meet to discuss mental health issues, with other providers and commissioners</a:t>
            </a:r>
            <a:endParaRPr lang="en-US" sz="2800" dirty="0"/>
          </a:p>
          <a:p>
            <a:r>
              <a:rPr lang="en-GB" sz="2800" dirty="0"/>
              <a:t>Like Kirklees, send application forms to groups for SWYFT grants</a:t>
            </a:r>
            <a:endParaRPr lang="en-US" sz="2800" dirty="0"/>
          </a:p>
          <a:p>
            <a:r>
              <a:rPr lang="en-GB" sz="2800" dirty="0"/>
              <a:t>New community directory</a:t>
            </a:r>
            <a:endParaRPr lang="en-US" sz="2800" dirty="0"/>
          </a:p>
          <a:p>
            <a:r>
              <a:rPr lang="en-GB" sz="2800" dirty="0"/>
              <a:t>Facebook</a:t>
            </a:r>
            <a:endParaRPr lang="en-US" sz="2800" dirty="0"/>
          </a:p>
          <a:p>
            <a:r>
              <a:rPr lang="en-US" sz="2800" dirty="0" smtClean="0"/>
              <a:t>Email updates – nearly every group suggested this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273</Words>
  <Application>Microsoft Office PowerPoint</Application>
  <PresentationFormat>On-screen Show (4:3)</PresentationFormat>
  <Paragraphs>37</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Standard Survey – added physical disabilities </vt:lpstr>
      <vt:lpstr>Users</vt:lpstr>
      <vt:lpstr>     Income Large majority felt they were financially viable Over half groups lost income during 20/21   Ethnicity     </vt:lpstr>
      <vt:lpstr>                                                    Help to sustain organisation  33% of respondents answered ‘Funding’ to this question.    However many wanted support to: Develop business plan and promote core business Link with other groups, connecting with other services  Building  good relationships with other VCS groups and commissioners Help recruiting and supporting volunteers Link more with social prescribing agenda One suggested an event to showcase their work, any contacts with other occupational therapists, health services  Access to free training outside normal working hours   Recognising value of VCS Parity of esteem between public sector and VCS Organisations and funders to have meaningful strategies for voluntary sector inclusion  Organisations and funding bodies have community and volunteer champions     </vt:lpstr>
      <vt:lpstr>  Digital technology Only 3 groups did not use IT, no phone, no skills, worked outside and not needed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Mithu</dc:creator>
  <cp:lastModifiedBy>Mithu</cp:lastModifiedBy>
  <cp:revision>18</cp:revision>
  <dcterms:created xsi:type="dcterms:W3CDTF">2021-08-04T08:16:59Z</dcterms:created>
  <dcterms:modified xsi:type="dcterms:W3CDTF">2021-08-08T08:26:17Z</dcterms:modified>
</cp:coreProperties>
</file>