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4" r:id="rId4"/>
    <p:sldId id="266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D4D8"/>
    <a:srgbClr val="258484"/>
    <a:srgbClr val="7179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56130-7D93-4DA1-BAEC-764E549E8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3AB3D3-5B46-4FD9-98AF-D75F4E4A8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4A8D3-78F1-45E9-8E9B-914233D57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1BF59-AEA5-47D8-950E-BF7C85630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C621E-2CAA-45E7-A1DD-C4CAD7F0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83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3B1B6-EAAC-443F-8B25-24DFB7372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1A94E-CADF-4E6A-9692-63E7069A0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24845-B8F7-4932-A3CD-152384EF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788D7-E367-42F9-AF66-58555FF8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E422D-62DE-4786-8B37-080CB6A50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08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C498C9-1BF4-4861-8E4A-60B4116BE4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BF53B-6571-4EF4-AF8D-F1B2642A8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98A6DC-57EA-43C2-B034-F844848FD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AE176-A698-478F-8491-C642D2CA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9842F-4293-4D4D-9399-ADFC0ACD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30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A3C82-CC72-406E-A01E-DB99758A4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9FF32-F0E1-43C1-9CB9-3D7EFD167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C1104-4A82-4AC4-A74A-45F722A5B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7A8B1B-E05A-4D58-BCB4-6DE9D443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C3C60-F966-4798-A0BD-CC7E3F10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23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2FDC2-647D-42B0-8D32-19426F2C2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2BAB24-F39F-4EE9-B349-355D8AF4A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2C588-77FC-4D7D-A017-8BB76F272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0084F-EF04-4521-9DEA-6A102088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F534B-FAF4-4906-9BC1-2285FD9F1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647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55B28-670D-4143-B7FA-324D63A3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8B699-8B82-4E9E-ACB7-AB480430B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8843E-3A82-404C-9B2A-1FC111DF3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C669C-3CD5-4D50-B23A-C742F15DF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9CC49C-7462-4204-9CA9-C304B45D1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5C99E-D05C-4519-934F-442F009BB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34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2E9EE-03EA-4BC4-8273-04AC1AE21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A99F7-94F7-473C-BF42-28F7D9D63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5E8CB8-AB68-4AEB-8F0B-DC68C81C0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0C5D86-13C6-4EAF-AC0C-590C02A8EF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3D114F-C013-4706-AD81-CB29E1AB8F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DBEA68-7A1F-44EF-80A9-18743FC14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13D34C-B162-4634-AD92-1F8354458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5D972C-5836-4DA6-9F1D-B9D35F86D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59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7A7CD-8DC8-48E1-A763-C3B8D4216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6EBF5-FEBE-4C28-9792-D982EAC9A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41697D-99DA-470C-B0DC-B42F4366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F1E9-6556-47EE-9D3B-A932D3072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336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9C5923-2295-44FE-B6FA-32438E225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0230C6-19DF-4B0A-A54F-EC57A1455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E0268-BC76-40B1-B293-F335C4B84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06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4832-F288-4C3F-A052-C1432AD96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D5087-5CDB-4B15-9588-DE7A112ED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B18DE3-D5C6-40BA-9046-056E46B2B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65006-8E17-4298-8351-4CF7DC3D4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12894-000E-4AD1-AC30-1A8D63690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11036E-B010-43B0-93F7-939EA04AB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59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B9A0-D988-4AF1-894B-1089960F6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327974-01B7-42D8-86A7-4C3F2139B1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A06B7-F6FB-49B9-8CAB-6B4239BDC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B6E87-3D3F-4E6F-8A21-A97BACEE7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39374-D51E-4F71-A0C7-AFCAB3BAA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9271D4-0621-434C-88F7-D135DC885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78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660576-E347-4526-8F83-01947BEC1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0DB40-29A1-4627-AC8D-71A42C539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1C0C8-BF42-422F-9B40-0CE007AF31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E8828-F33A-403C-8423-CAE454966C8B}" type="datetimeFigureOut">
              <a:rPr lang="en-GB" smtClean="0"/>
              <a:t>23/09/2021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B3A01-D97D-452F-B46A-FF9A5400F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A6715-FC00-4DC2-B97E-B302AFD43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172B8-DB41-4078-972F-30F2B4996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957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F39F7-CD00-4013-B02A-88A4EFA3E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12888"/>
            <a:ext cx="9144000" cy="23876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VCSE Investment Strategy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F628BF-72A6-4EE8-807C-840E9C6838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27488"/>
            <a:ext cx="9144000" cy="1655762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TSL Members meeting </a:t>
            </a:r>
          </a:p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September 2021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A326CFD-2750-48AA-9BA6-78E74D8669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206" y="387476"/>
            <a:ext cx="2005588" cy="1377699"/>
          </a:xfrm>
          <a:prstGeom prst="rect">
            <a:avLst/>
          </a:prstGeom>
        </p:spPr>
      </p:pic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BFDA2B2F-2258-4F11-9FCB-1CD1DA2AF6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595" y="4521994"/>
            <a:ext cx="8998809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08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04F88-A1CD-4D6E-A0DE-E68DF97BD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525" y="1146175"/>
            <a:ext cx="10515600" cy="1325563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A quick reminder about the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A3543-0BB7-4062-A7ED-EED4BEADC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2210594"/>
            <a:ext cx="10734675" cy="4351338"/>
          </a:xfrm>
        </p:spPr>
        <p:txBody>
          <a:bodyPr>
            <a:no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Built on the Coordinated Community Response work during Covid and the place based response which saw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VCSE working alongside Kirklees Council, Health partners and local business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Kirklees Council r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ecognised and value the strengths of the sector, and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where the VCSE are best placed to support and enable local communities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Conversations with Council, Health and VCSE organisations of all sizes.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Now progressing through the process to full Cabinet sign off by Kirklees Council</a:t>
            </a:r>
          </a:p>
          <a:p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This Strategy is about more tha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n just funding the sector, its about investing</a:t>
            </a:r>
          </a:p>
          <a:p>
            <a:pPr>
              <a:buFontTx/>
              <a:buChar char="-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Time</a:t>
            </a:r>
          </a:p>
          <a:p>
            <a:pPr>
              <a:buFontTx/>
              <a:buChar char="-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Skills</a:t>
            </a:r>
          </a:p>
          <a:p>
            <a:pPr>
              <a:buFontTx/>
              <a:buChar char="-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Assets </a:t>
            </a:r>
          </a:p>
          <a:p>
            <a:pPr>
              <a:buFontTx/>
              <a:buChar char="-"/>
            </a:pP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Understanding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7A4436C-03D7-415A-9308-FA3705DB6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378" y="312989"/>
            <a:ext cx="2005588" cy="137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28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5C28E91-E055-4312-92AA-4C22BF0414E3}"/>
              </a:ext>
            </a:extLst>
          </p:cNvPr>
          <p:cNvSpPr/>
          <p:nvPr/>
        </p:nvSpPr>
        <p:spPr>
          <a:xfrm>
            <a:off x="3835444" y="1763401"/>
            <a:ext cx="4521109" cy="500062"/>
          </a:xfrm>
          <a:prstGeom prst="roundRect">
            <a:avLst/>
          </a:prstGeom>
          <a:solidFill>
            <a:srgbClr val="BBD4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Kirklees VCSE Investment Strategy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CCB64F1-32D4-4DFA-9987-92D37BFB218B}"/>
              </a:ext>
            </a:extLst>
          </p:cNvPr>
          <p:cNvSpPr/>
          <p:nvPr/>
        </p:nvSpPr>
        <p:spPr>
          <a:xfrm>
            <a:off x="3527492" y="1119847"/>
            <a:ext cx="5137011" cy="418497"/>
          </a:xfrm>
          <a:prstGeom prst="roundRect">
            <a:avLst/>
          </a:prstGeom>
          <a:solidFill>
            <a:srgbClr val="BBD4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Our Shared Values - Working Alongside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A360CFE-4CDA-4987-8740-857754A32DE0}"/>
              </a:ext>
            </a:extLst>
          </p:cNvPr>
          <p:cNvSpPr/>
          <p:nvPr/>
        </p:nvSpPr>
        <p:spPr>
          <a:xfrm>
            <a:off x="3861233" y="456847"/>
            <a:ext cx="4394799" cy="418497"/>
          </a:xfrm>
          <a:prstGeom prst="roundRect">
            <a:avLst/>
          </a:prstGeom>
          <a:solidFill>
            <a:srgbClr val="BBD4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8 Shared Outcomes for Kirklees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6F5FC10-674F-4C70-B5F2-BF974552B741}"/>
              </a:ext>
            </a:extLst>
          </p:cNvPr>
          <p:cNvSpPr/>
          <p:nvPr/>
        </p:nvSpPr>
        <p:spPr>
          <a:xfrm>
            <a:off x="8212344" y="2598192"/>
            <a:ext cx="2837252" cy="2772886"/>
          </a:xfrm>
          <a:prstGeom prst="roundRect">
            <a:avLst/>
          </a:prstGeom>
          <a:solidFill>
            <a:srgbClr val="BBD4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Priority 3</a:t>
            </a:r>
          </a:p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Invest to increase VCSE capacity and resilience:</a:t>
            </a:r>
            <a:b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</a:b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empowering the VCSE to help themselves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Source Sans Pro Black" panose="020B0803030403020204" pitchFamily="34" charset="0"/>
              <a:ea typeface="Source Sans Pro Black" panose="020B08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ACF6FB8-A71F-4866-85F7-E84B0049F8F9}"/>
              </a:ext>
            </a:extLst>
          </p:cNvPr>
          <p:cNvSpPr/>
          <p:nvPr/>
        </p:nvSpPr>
        <p:spPr>
          <a:xfrm>
            <a:off x="4477484" y="2611646"/>
            <a:ext cx="3162299" cy="2772886"/>
          </a:xfrm>
          <a:prstGeom prst="roundRect">
            <a:avLst/>
          </a:prstGeom>
          <a:solidFill>
            <a:srgbClr val="BBD4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Priority 2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Invest in whoever is best placed to provide the service or support:</a:t>
            </a:r>
            <a:b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</a:b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recognising and valuing each other’s strengths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1BFEC79C-3920-4026-9B0E-29B28616E2A2}"/>
              </a:ext>
            </a:extLst>
          </p:cNvPr>
          <p:cNvSpPr/>
          <p:nvPr/>
        </p:nvSpPr>
        <p:spPr>
          <a:xfrm>
            <a:off x="1067671" y="2598192"/>
            <a:ext cx="2837252" cy="2772886"/>
          </a:xfrm>
          <a:prstGeom prst="roundRect">
            <a:avLst/>
          </a:prstGeom>
          <a:solidFill>
            <a:srgbClr val="BBD4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Source Sans Pro Black" panose="020B0803030403020204" pitchFamily="34" charset="0"/>
              <a:ea typeface="Source Sans Pro Black" panose="020B080303040302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Priority 1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Invest to build trust and transparency:</a:t>
            </a:r>
            <a:b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</a:b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ource Sans Pro Black" panose="020B0803030403020204" pitchFamily="34" charset="0"/>
                <a:ea typeface="Source Sans Pro Black" panose="020B0803030403020204" pitchFamily="34" charset="0"/>
                <a:cs typeface="Calibri" panose="020F0502020204030204" pitchFamily="34" charset="0"/>
              </a:rPr>
              <a:t>creating an environment for partners to work alongside each other</a:t>
            </a:r>
            <a:b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C720997-A66F-48E2-BCD5-90B0B0F82122}"/>
              </a:ext>
            </a:extLst>
          </p:cNvPr>
          <p:cNvSpPr/>
          <p:nvPr/>
        </p:nvSpPr>
        <p:spPr>
          <a:xfrm>
            <a:off x="1147000" y="5787489"/>
            <a:ext cx="9823269" cy="500062"/>
          </a:xfrm>
          <a:prstGeom prst="roundRect">
            <a:avLst/>
          </a:prstGeom>
          <a:solidFill>
            <a:srgbClr val="BBD4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Enablers – Data / Health Involvement / Other strategic links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Source Sans Pro Black" panose="020B0803030403020204" pitchFamily="34" charset="0"/>
              <a:ea typeface="Source Sans Pro Black" panose="020B0803030403020204" pitchFamily="34" charset="0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7E0CF550-0845-4B75-AD97-196CE41B8D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703" y="364279"/>
            <a:ext cx="2005588" cy="137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86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06F85-7C6D-4243-895B-2FB2CFB81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34886"/>
            <a:ext cx="10515600" cy="791368"/>
          </a:xfrm>
        </p:spPr>
        <p:txBody>
          <a:bodyPr/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3 areas identified for immediate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16090-B644-4B20-B18A-BFF4573C2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6254"/>
            <a:ext cx="10515600" cy="4114007"/>
          </a:xfrm>
        </p:spPr>
        <p:txBody>
          <a:bodyPr>
            <a:normAutofit/>
          </a:bodyPr>
          <a:lstStyle/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Creating the conditions for more Kirklees based social enterprises</a:t>
            </a:r>
          </a:p>
          <a:p>
            <a:pPr lvl="1"/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Kirklees Social Enterprise webpage – access support, information, key contacts</a:t>
            </a:r>
          </a:p>
          <a:p>
            <a:pPr lvl="1"/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Kirklees Social Enterprise Sounding Board – to support the development and implementation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Supporting our Community buildings</a:t>
            </a:r>
          </a:p>
          <a:p>
            <a:pPr lvl="1"/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Survey to get a full understanding of needs/support required</a:t>
            </a:r>
          </a:p>
          <a:p>
            <a:pPr lvl="1"/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Inform the development of a Community Buildings Support network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Social Value and procurement processes</a:t>
            </a:r>
          </a:p>
          <a:p>
            <a:pPr lvl="1"/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How we assess our social value/impact as VCSE organisations, and how that links to how Kirklees Council / Health assess social value</a:t>
            </a:r>
          </a:p>
          <a:p>
            <a:pPr lvl="1"/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 does place based commissioning mean, how do we ensure we are ‘contract ready’, grants versus tenders.</a:t>
            </a:r>
            <a:endParaRPr lang="en-GB" sz="2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BB7F188-AEAA-4E99-BD7A-1634279A54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378" y="312989"/>
            <a:ext cx="2005588" cy="137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68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4B86A-D545-40CB-A7F7-80C0C4E60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95" y="2075497"/>
            <a:ext cx="11002159" cy="1325563"/>
          </a:xfrm>
        </p:spPr>
        <p:txBody>
          <a:bodyPr>
            <a:noAutofit/>
          </a:bodyPr>
          <a:lstStyle/>
          <a:p>
            <a:pPr algn="ctr"/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Develop a commitment to a set of ‘funding principles’ to help improve VCSE capacity and resilience.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4A7E0-5C33-4C2D-9BF9-03BBB8A78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738279"/>
            <a:ext cx="10515600" cy="4351338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Wider consultation on what these principles should be</a:t>
            </a:r>
          </a:p>
          <a:p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Aiming to improve clarity, consistency and transparency in the process of applying for Council grants.</a:t>
            </a:r>
          </a:p>
          <a:p>
            <a:pPr marL="0" indent="0">
              <a:buNone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0" indent="0" algn="ctr">
              <a:buNone/>
            </a:pPr>
            <a:r>
              <a:rPr lang="en-GB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What do you think these ‘funding principles’ should be?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8D41A36-EDA5-44E9-BFF2-8D82B1749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9378" y="340340"/>
            <a:ext cx="2005588" cy="1377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308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365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Source Sans Pro</vt:lpstr>
      <vt:lpstr>Source Sans Pro Black</vt:lpstr>
      <vt:lpstr>Symbol</vt:lpstr>
      <vt:lpstr>Office Theme</vt:lpstr>
      <vt:lpstr>VCSE Investment Strategy Update</vt:lpstr>
      <vt:lpstr>A quick reminder about the strategy</vt:lpstr>
      <vt:lpstr>PowerPoint Presentation</vt:lpstr>
      <vt:lpstr>3 areas identified for immediate action</vt:lpstr>
      <vt:lpstr>Develop a commitment to a set of ‘funding principles’ to help improve VCSE capacity and resilience.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Orlic</dc:creator>
  <cp:lastModifiedBy>Lisa Holmes</cp:lastModifiedBy>
  <cp:revision>7</cp:revision>
  <dcterms:created xsi:type="dcterms:W3CDTF">2021-09-21T10:38:45Z</dcterms:created>
  <dcterms:modified xsi:type="dcterms:W3CDTF">2021-09-23T14:03:48Z</dcterms:modified>
</cp:coreProperties>
</file>