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7"/>
  </p:handoutMasterIdLst>
  <p:sldIdLst>
    <p:sldId id="272" r:id="rId2"/>
    <p:sldId id="326" r:id="rId3"/>
    <p:sldId id="359" r:id="rId4"/>
    <p:sldId id="351" r:id="rId5"/>
    <p:sldId id="360" r:id="rId6"/>
  </p:sldIdLst>
  <p:sldSz cx="9144000" cy="6858000" type="screen4x3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14" autoAdjust="0"/>
    <p:restoredTop sz="94660"/>
  </p:normalViewPr>
  <p:slideViewPr>
    <p:cSldViewPr>
      <p:cViewPr varScale="1">
        <p:scale>
          <a:sx n="58" d="100"/>
          <a:sy n="58" d="100"/>
        </p:scale>
        <p:origin x="1596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25" d="100"/>
        <a:sy n="25" d="100"/>
      </p:scale>
      <p:origin x="0" y="0"/>
    </p:cViewPr>
  </p:sorter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0474" cy="497046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6739" y="0"/>
            <a:ext cx="2950474" cy="497046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r">
              <a:defRPr sz="1200"/>
            </a:lvl1pPr>
          </a:lstStyle>
          <a:p>
            <a:fld id="{64D6C754-1942-4D77-A33F-2A616B456B15}" type="datetimeFigureOut">
              <a:rPr lang="en-GB" smtClean="0"/>
              <a:t>27/09/2021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42153"/>
            <a:ext cx="2950474" cy="497046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6739" y="9442153"/>
            <a:ext cx="2950474" cy="497046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r">
              <a:defRPr sz="1200"/>
            </a:lvl1pPr>
          </a:lstStyle>
          <a:p>
            <a:fld id="{413797B3-5CC9-413B-844D-ED06E6E6CE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6011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F1757-0EC7-445A-AA6F-3CB3D6F72BF0}" type="datetimeFigureOut">
              <a:rPr lang="en-GB" smtClean="0"/>
              <a:t>27/09/2021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FC89E-1B81-49F3-9670-1B98C24AA9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946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F1757-0EC7-445A-AA6F-3CB3D6F72BF0}" type="datetimeFigureOut">
              <a:rPr lang="en-GB" smtClean="0"/>
              <a:t>27/09/2021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FC89E-1B81-49F3-9670-1B98C24AA9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7495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F1757-0EC7-445A-AA6F-3CB3D6F72BF0}" type="datetimeFigureOut">
              <a:rPr lang="en-GB" smtClean="0"/>
              <a:t>27/09/2021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FC89E-1B81-49F3-9670-1B98C24AA9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6516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F1757-0EC7-445A-AA6F-3CB3D6F72BF0}" type="datetimeFigureOut">
              <a:rPr lang="en-GB" smtClean="0"/>
              <a:t>27/09/2021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FC89E-1B81-49F3-9670-1B98C24AA9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4808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F1757-0EC7-445A-AA6F-3CB3D6F72BF0}" type="datetimeFigureOut">
              <a:rPr lang="en-GB" smtClean="0"/>
              <a:t>27/09/2021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FC89E-1B81-49F3-9670-1B98C24AA9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3740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F1757-0EC7-445A-AA6F-3CB3D6F72BF0}" type="datetimeFigureOut">
              <a:rPr lang="en-GB" smtClean="0"/>
              <a:t>27/09/2021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FC89E-1B81-49F3-9670-1B98C24AA9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6165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F1757-0EC7-445A-AA6F-3CB3D6F72BF0}" type="datetimeFigureOut">
              <a:rPr lang="en-GB" smtClean="0"/>
              <a:t>27/09/2021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FC89E-1B81-49F3-9670-1B98C24AA9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9581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F1757-0EC7-445A-AA6F-3CB3D6F72BF0}" type="datetimeFigureOut">
              <a:rPr lang="en-GB" smtClean="0"/>
              <a:t>27/09/2021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FC89E-1B81-49F3-9670-1B98C24AA9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3132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F1757-0EC7-445A-AA6F-3CB3D6F72BF0}" type="datetimeFigureOut">
              <a:rPr lang="en-GB" smtClean="0"/>
              <a:t>27/09/2021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FC89E-1B81-49F3-9670-1B98C24AA9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3512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F1757-0EC7-445A-AA6F-3CB3D6F72BF0}" type="datetimeFigureOut">
              <a:rPr lang="en-GB" smtClean="0"/>
              <a:t>27/09/2021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FC89E-1B81-49F3-9670-1B98C24AA9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9574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F1757-0EC7-445A-AA6F-3CB3D6F72BF0}" type="datetimeFigureOut">
              <a:rPr lang="en-GB" smtClean="0"/>
              <a:t>27/09/2021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FC89E-1B81-49F3-9670-1B98C24AA9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8236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757-0EC7-445A-AA6F-3CB3D6F72BF0}" type="datetimeFigureOut">
              <a:rPr lang="en-GB" smtClean="0"/>
              <a:t>27/09/2021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FC89E-1B81-49F3-9670-1B98C24AA9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1559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s://online1.snapsurveys.com/3sdqa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640" y="5819775"/>
            <a:ext cx="4884070" cy="103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70" y="5733320"/>
            <a:ext cx="3810000" cy="103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640" y="-16223"/>
            <a:ext cx="9180640" cy="613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32046" y="1138151"/>
            <a:ext cx="827990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latin typeface="VAG Rounded Std Light" panose="020F0502020204020204" pitchFamily="34" charset="0"/>
                <a:cs typeface="Arial" panose="020B0604020202020204" pitchFamily="34" charset="0"/>
              </a:rPr>
              <a:t>Kirklees Community Safety Partnership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47580" y="3557938"/>
            <a:ext cx="6400779" cy="12388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latin typeface="VAG Rounded Std Light" panose="020F0502020204020204" pitchFamily="34" charset="0"/>
                <a:cs typeface="Arial" panose="020B0604020202020204" pitchFamily="34" charset="0"/>
              </a:rPr>
              <a:t>Lee Hamilton – Safer Kirklees</a:t>
            </a:r>
          </a:p>
          <a:p>
            <a:r>
              <a:rPr lang="en-GB" sz="3200" b="1" dirty="0">
                <a:latin typeface="VAG Rounded Std Light" panose="020F0502020204020204" pitchFamily="34" charset="0"/>
                <a:cs typeface="Arial" panose="020B0604020202020204" pitchFamily="34" charset="0"/>
              </a:rPr>
              <a:t>Chris Walsh – Performance Manager</a:t>
            </a:r>
          </a:p>
          <a:p>
            <a:pPr algn="ctr"/>
            <a:endParaRPr lang="en-GB" sz="1050" b="1" dirty="0">
              <a:latin typeface="VAG Rounded Std Light" panose="020F0502020204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7666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640" y="5819775"/>
            <a:ext cx="4884070" cy="103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70" y="5733320"/>
            <a:ext cx="3810000" cy="103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641" y="0"/>
            <a:ext cx="9180640" cy="613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67430" y="-27480"/>
            <a:ext cx="82799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latin typeface="VAG Rounded Std Light" panose="020F0502020204020204" pitchFamily="34" charset="0"/>
                <a:cs typeface="Arial" panose="020B0604020202020204" pitchFamily="34" charset="0"/>
              </a:rPr>
              <a:t>Overview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7930" y="1012954"/>
            <a:ext cx="885723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latin typeface="VAG Rounded Std Light" panose="020F0502020204020204" pitchFamily="34" charset="0"/>
                <a:cs typeface="Arial" panose="020B0604020202020204" pitchFamily="34" charset="0"/>
              </a:rPr>
              <a:t>Background – current Kirklees Communities Partnership Plan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800" dirty="0">
              <a:latin typeface="VAG Rounded Std Light" panose="020F0502020204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latin typeface="VAG Rounded Std Light" panose="020F0502020204020204" pitchFamily="34" charset="0"/>
                <a:cs typeface="Arial" panose="020B0604020202020204" pitchFamily="34" charset="0"/>
              </a:rPr>
              <a:t>Kirklees Strategic Intelligence Assessment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800" dirty="0">
              <a:latin typeface="VAG Rounded Std Light" panose="020F0502020204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latin typeface="VAG Rounded Std Light" panose="020F0502020204020204" pitchFamily="34" charset="0"/>
                <a:cs typeface="Arial" panose="020B0604020202020204" pitchFamily="34" charset="0"/>
              </a:rPr>
              <a:t>Involving the Community &amp; Voluntary Sector in delivering priorities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800" dirty="0">
              <a:latin typeface="VAG Rounded Std Light" panose="020F0502020204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latin typeface="VAG Rounded Std Light" panose="020F0502020204020204" pitchFamily="34" charset="0"/>
                <a:cs typeface="Arial" panose="020B0604020202020204" pitchFamily="34" charset="0"/>
              </a:rPr>
              <a:t>Links for feedback and further information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>
              <a:latin typeface="VAG Rounded Std Light" panose="020F0502020204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56594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640" y="5819775"/>
            <a:ext cx="4884070" cy="103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70" y="5733320"/>
            <a:ext cx="3810000" cy="103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640" y="-16223"/>
            <a:ext cx="9180640" cy="613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62174" y="-48871"/>
            <a:ext cx="82908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latin typeface="VAG Rounded Std Light" panose="020F0502020204020204" pitchFamily="34" charset="0"/>
                <a:cs typeface="Arial" panose="020B0604020202020204" pitchFamily="34" charset="0"/>
              </a:rPr>
              <a:t>The Communities Partnership Plan 18-21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9915" y="879390"/>
            <a:ext cx="3209925" cy="4572000"/>
          </a:xfrm>
          <a:prstGeom prst="rect">
            <a:avLst/>
          </a:prstGeom>
          <a:ln>
            <a:solidFill>
              <a:schemeClr val="tx1"/>
            </a:solidFill>
          </a:ln>
        </p:spPr>
      </p:pic>
      <p:grpSp>
        <p:nvGrpSpPr>
          <p:cNvPr id="12" name="Group 11"/>
          <p:cNvGrpSpPr/>
          <p:nvPr/>
        </p:nvGrpSpPr>
        <p:grpSpPr>
          <a:xfrm>
            <a:off x="3635870" y="1700760"/>
            <a:ext cx="2619185" cy="1584220"/>
            <a:chOff x="2699740" y="548600"/>
            <a:chExt cx="1872260" cy="648090"/>
          </a:xfrm>
        </p:grpSpPr>
        <p:sp>
          <p:nvSpPr>
            <p:cNvPr id="13" name="Rounded Rectangle 12"/>
            <p:cNvSpPr/>
            <p:nvPr/>
          </p:nvSpPr>
          <p:spPr>
            <a:xfrm>
              <a:off x="2699740" y="548600"/>
              <a:ext cx="1872260" cy="648090"/>
            </a:xfrm>
            <a:prstGeom prst="round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27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879765" y="683338"/>
              <a:ext cx="1512210" cy="3399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b="1" dirty="0"/>
                <a:t>Reducing Crime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6443122" y="1700760"/>
            <a:ext cx="2619185" cy="1584220"/>
            <a:chOff x="2699740" y="548600"/>
            <a:chExt cx="1872260" cy="648090"/>
          </a:xfrm>
        </p:grpSpPr>
        <p:sp>
          <p:nvSpPr>
            <p:cNvPr id="22" name="Rounded Rectangle 21"/>
            <p:cNvSpPr/>
            <p:nvPr/>
          </p:nvSpPr>
          <p:spPr>
            <a:xfrm>
              <a:off x="2699740" y="548600"/>
              <a:ext cx="1872260" cy="648090"/>
            </a:xfrm>
            <a:prstGeom prst="round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27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2879765" y="627123"/>
              <a:ext cx="1512210" cy="4910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b="1" dirty="0"/>
                <a:t>Tackling </a:t>
              </a:r>
            </a:p>
            <a:p>
              <a:pPr algn="ctr"/>
              <a:r>
                <a:rPr lang="en-GB" sz="2400" b="1" dirty="0"/>
                <a:t>Anti-Social Behaviour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3634732" y="3501010"/>
            <a:ext cx="2619185" cy="1584220"/>
            <a:chOff x="2699740" y="548600"/>
            <a:chExt cx="1872260" cy="648090"/>
          </a:xfrm>
        </p:grpSpPr>
        <p:sp>
          <p:nvSpPr>
            <p:cNvPr id="25" name="Rounded Rectangle 24"/>
            <p:cNvSpPr/>
            <p:nvPr/>
          </p:nvSpPr>
          <p:spPr>
            <a:xfrm>
              <a:off x="2699740" y="548600"/>
              <a:ext cx="1872260" cy="648090"/>
            </a:xfrm>
            <a:prstGeom prst="round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27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880579" y="615803"/>
              <a:ext cx="1512210" cy="4910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b="1" dirty="0"/>
                <a:t>Protecting People from Serious harm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6443122" y="3501010"/>
            <a:ext cx="2619185" cy="1584220"/>
            <a:chOff x="2699740" y="548600"/>
            <a:chExt cx="1872260" cy="648090"/>
          </a:xfrm>
        </p:grpSpPr>
        <p:sp>
          <p:nvSpPr>
            <p:cNvPr id="28" name="Rounded Rectangle 27"/>
            <p:cNvSpPr/>
            <p:nvPr/>
          </p:nvSpPr>
          <p:spPr>
            <a:xfrm>
              <a:off x="2699740" y="548600"/>
              <a:ext cx="1872260" cy="648090"/>
            </a:xfrm>
            <a:prstGeom prst="round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27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879765" y="683338"/>
              <a:ext cx="1512210" cy="3399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b="1" dirty="0"/>
                <a:t>Improving Place</a:t>
              </a:r>
            </a:p>
          </p:txBody>
        </p:sp>
      </p:grpSp>
      <p:sp>
        <p:nvSpPr>
          <p:cNvPr id="30" name="Rectangle 29"/>
          <p:cNvSpPr/>
          <p:nvPr/>
        </p:nvSpPr>
        <p:spPr>
          <a:xfrm>
            <a:off x="4553680" y="946734"/>
            <a:ext cx="37949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b="1" dirty="0">
                <a:latin typeface="VAG Rounded Std Light" panose="020F0502020204020204" pitchFamily="34" charset="0"/>
              </a:rPr>
              <a:t>Strategic Priorities</a:t>
            </a:r>
          </a:p>
        </p:txBody>
      </p:sp>
    </p:spTree>
    <p:extLst>
      <p:ext uri="{BB962C8B-B14F-4D97-AF65-F5344CB8AC3E}">
        <p14:creationId xmlns:p14="http://schemas.microsoft.com/office/powerpoint/2010/main" val="1999076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640" y="5819775"/>
            <a:ext cx="4884070" cy="103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70" y="5733320"/>
            <a:ext cx="3810000" cy="103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640" y="-16223"/>
            <a:ext cx="9180640" cy="613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4067930" y="893311"/>
            <a:ext cx="456210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latin typeface="VAG Rounded Std Light" panose="020F0502020204020204" pitchFamily="34" charset="0"/>
              </a:rPr>
              <a:t>What is the Strategic Intelligence Assessment?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244" y="883503"/>
            <a:ext cx="3170496" cy="4505441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7" name="TextBox 16"/>
          <p:cNvSpPr txBox="1"/>
          <p:nvPr/>
        </p:nvSpPr>
        <p:spPr>
          <a:xfrm>
            <a:off x="339177" y="-67951"/>
            <a:ext cx="82908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latin typeface="VAG Rounded Std Light" panose="020F0502020204020204" pitchFamily="34" charset="0"/>
                <a:cs typeface="Arial" panose="020B0604020202020204" pitchFamily="34" charset="0"/>
              </a:rPr>
              <a:t>Strategic Intelligence Assessment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515E974-42F4-4E2C-B603-07BCFB500005}"/>
              </a:ext>
            </a:extLst>
          </p:cNvPr>
          <p:cNvSpPr/>
          <p:nvPr/>
        </p:nvSpPr>
        <p:spPr>
          <a:xfrm>
            <a:off x="4067930" y="2319245"/>
            <a:ext cx="456210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latin typeface="VAG Rounded Std Light" panose="020F0502020204020204" pitchFamily="34" charset="0"/>
              </a:rPr>
              <a:t>What areas does it focus on?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C2BA2ED-99DA-4A88-B558-984AB17771E8}"/>
              </a:ext>
            </a:extLst>
          </p:cNvPr>
          <p:cNvSpPr/>
          <p:nvPr/>
        </p:nvSpPr>
        <p:spPr>
          <a:xfrm>
            <a:off x="4117647" y="3471405"/>
            <a:ext cx="456210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latin typeface="VAG Rounded Std Light" panose="020F0502020204020204" pitchFamily="34" charset="0"/>
              </a:rPr>
              <a:t>Opportunity to contribute / input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27EC001-29DD-4976-A1FF-19D4EA84198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76320" y="4152408"/>
            <a:ext cx="1480626" cy="1489861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31666F3A-71DE-4EEB-B299-FDC335D68200}"/>
              </a:ext>
            </a:extLst>
          </p:cNvPr>
          <p:cNvSpPr/>
          <p:nvPr/>
        </p:nvSpPr>
        <p:spPr>
          <a:xfrm>
            <a:off x="4135070" y="4709669"/>
            <a:ext cx="236942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7"/>
              </a:rPr>
              <a:t>https://online1.snapsurveys.com/3sdqas</a:t>
            </a:r>
            <a:endParaRPr lang="en-GB" sz="2800" dirty="0">
              <a:latin typeface="VAG Rounded Std Light" panose="020F0502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540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640" y="5819775"/>
            <a:ext cx="4884070" cy="103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70" y="5733320"/>
            <a:ext cx="3810000" cy="103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641" y="0"/>
            <a:ext cx="9180640" cy="613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67430" y="-27480"/>
            <a:ext cx="82799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latin typeface="VAG Rounded Std Light" panose="020F0502020204020204" pitchFamily="34" charset="0"/>
                <a:cs typeface="Arial" panose="020B0604020202020204" pitchFamily="34" charset="0"/>
              </a:rPr>
              <a:t>Areas in the Survey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7930" y="687544"/>
            <a:ext cx="885723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latin typeface="VAG Rounded Std Light" panose="020F0502020204020204" pitchFamily="34" charset="0"/>
                <a:cs typeface="Arial" panose="020B0604020202020204" pitchFamily="34" charset="0"/>
              </a:rPr>
              <a:t>Rating (from 1 to 10) of how involved your organisation has been in the delivery of the current Strategy.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800" dirty="0">
              <a:latin typeface="VAG Rounded Std Light" panose="020F0502020204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latin typeface="VAG Rounded Std Light" panose="020F0502020204020204" pitchFamily="34" charset="0"/>
                <a:cs typeface="Arial" panose="020B0604020202020204" pitchFamily="34" charset="0"/>
              </a:rPr>
              <a:t>Identify priorities from your organisation’s perspective to make Kirklees safer.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800" dirty="0">
              <a:latin typeface="VAG Rounded Std Light" panose="020F0502020204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latin typeface="VAG Rounded Std Light" panose="020F0502020204020204" pitchFamily="34" charset="0"/>
                <a:cs typeface="Arial" panose="020B0604020202020204" pitchFamily="34" charset="0"/>
              </a:rPr>
              <a:t>Reflecting on and highlighting key challenges for your organisation which might be addressed in partnership.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800" dirty="0">
              <a:latin typeface="VAG Rounded Std Light" panose="020F0502020204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latin typeface="VAG Rounded Std Light" panose="020F0502020204020204" pitchFamily="34" charset="0"/>
                <a:cs typeface="Arial" panose="020B0604020202020204" pitchFamily="34" charset="0"/>
              </a:rPr>
              <a:t>Best ways to get involved in future work to create a safer Kirklees.</a:t>
            </a:r>
            <a:endParaRPr lang="en-GB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2088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4453</TotalTime>
  <Words>158</Words>
  <Application>Microsoft Office PowerPoint</Application>
  <PresentationFormat>On-screen Show (4:3)</PresentationFormat>
  <Paragraphs>34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VAG Rounded Std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Kirklees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Kirklees Council</dc:creator>
  <cp:lastModifiedBy>Chris Walsh</cp:lastModifiedBy>
  <cp:revision>122</cp:revision>
  <cp:lastPrinted>2020-01-22T14:44:46Z</cp:lastPrinted>
  <dcterms:created xsi:type="dcterms:W3CDTF">2015-10-16T19:00:00Z</dcterms:created>
  <dcterms:modified xsi:type="dcterms:W3CDTF">2021-09-27T16:39:50Z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2127eb8-1c2a-4c17-86cc-a5ba0926d1f9_Enabled">
    <vt:lpwstr>True</vt:lpwstr>
  </property>
  <property fmtid="{D5CDD505-2E9C-101B-9397-08002B2CF9AE}" pid="3" name="MSIP_Label_22127eb8-1c2a-4c17-86cc-a5ba0926d1f9_SiteId">
    <vt:lpwstr>61d0734f-7fce-4063-b638-09ac5ad5a43f</vt:lpwstr>
  </property>
  <property fmtid="{D5CDD505-2E9C-101B-9397-08002B2CF9AE}" pid="4" name="MSIP_Label_22127eb8-1c2a-4c17-86cc-a5ba0926d1f9_Owner">
    <vt:lpwstr>Chris.Walsh@kirklees.gov.uk</vt:lpwstr>
  </property>
  <property fmtid="{D5CDD505-2E9C-101B-9397-08002B2CF9AE}" pid="5" name="MSIP_Label_22127eb8-1c2a-4c17-86cc-a5ba0926d1f9_SetDate">
    <vt:lpwstr>2019-12-20T12:05:44.8675783Z</vt:lpwstr>
  </property>
  <property fmtid="{D5CDD505-2E9C-101B-9397-08002B2CF9AE}" pid="6" name="MSIP_Label_22127eb8-1c2a-4c17-86cc-a5ba0926d1f9_Name">
    <vt:lpwstr>Official</vt:lpwstr>
  </property>
  <property fmtid="{D5CDD505-2E9C-101B-9397-08002B2CF9AE}" pid="7" name="MSIP_Label_22127eb8-1c2a-4c17-86cc-a5ba0926d1f9_Application">
    <vt:lpwstr>Microsoft Azure Information Protection</vt:lpwstr>
  </property>
  <property fmtid="{D5CDD505-2E9C-101B-9397-08002B2CF9AE}" pid="8" name="MSIP_Label_22127eb8-1c2a-4c17-86cc-a5ba0926d1f9_Extended_MSFT_Method">
    <vt:lpwstr>Automatic</vt:lpwstr>
  </property>
  <property fmtid="{D5CDD505-2E9C-101B-9397-08002B2CF9AE}" pid="9" name="Sensitivity">
    <vt:lpwstr>Official</vt:lpwstr>
  </property>
</Properties>
</file>